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Semi Bold" panose="020B0604020202020204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71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74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295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755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97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572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636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167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483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61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795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76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03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8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511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243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488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92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542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360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4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007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203" y="678299"/>
            <a:ext cx="12903994" cy="1541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Algorithm Playground: Bridging the Gap Between Theory and Practice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3203" y="2589609"/>
            <a:ext cx="12903994" cy="157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and Analysis of Algorithms (DAA) is a foundational yet frequently challenging subject for computer science students. The complexity of algorithms—such as Quick Sort, Dijkstra's, or A*—is often obscured by dense pseudocode or static diagrams. This theoretical density makes grasping the dynamic, step-by-step operation of these processes difficult.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03" y="4723209"/>
            <a:ext cx="6151126" cy="18790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3691" y="4667726"/>
            <a:ext cx="615112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3203" y="7157085"/>
            <a:ext cx="12903994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887492"/>
            <a:ext cx="11795046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Non-Functional Requirements: Ensuring Quality and Accessibility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72095" y="1659374"/>
            <a:ext cx="13486209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deliver a truly world-class educational tool, the implementation must adhere to strict quality and technical standards focusing on performance and user experience.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72095" y="2069782"/>
            <a:ext cx="6667738" cy="1124188"/>
          </a:xfrm>
          <a:prstGeom prst="roundRect">
            <a:avLst>
              <a:gd name="adj" fmla="val 3216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0329" y="2228017"/>
            <a:ext cx="1882973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NFR1: Performance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30329" y="2553772"/>
            <a:ext cx="6351270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Visualizations must be </a:t>
            </a:r>
            <a:r>
              <a:rPr lang="en-US" sz="115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and non-blocking</a:t>
            </a: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Implementation requires careful use of asynchronous programming (async/await) and small delays to prevent UI freezing.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390448" y="2069782"/>
            <a:ext cx="6667857" cy="1124188"/>
          </a:xfrm>
          <a:prstGeom prst="roundRect">
            <a:avLst>
              <a:gd name="adj" fmla="val 3216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8682" y="2228017"/>
            <a:ext cx="1882973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NFR2: Usability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48682" y="2553772"/>
            <a:ext cx="6351389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interface must be intuitive, clean, and require no dedicated instruction manual to use effectively. Clarity is paramount.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572095" y="3344585"/>
            <a:ext cx="6667738" cy="1124188"/>
          </a:xfrm>
          <a:prstGeom prst="roundRect">
            <a:avLst>
              <a:gd name="adj" fmla="val 3216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30329" y="3502819"/>
            <a:ext cx="2060138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NFR3: Responsiveness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30329" y="3828574"/>
            <a:ext cx="6351270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layout must be fully functional and usable across all devices, including mobile phones, tablets, and desktop computers.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390448" y="3344585"/>
            <a:ext cx="6667857" cy="1124188"/>
          </a:xfrm>
          <a:prstGeom prst="roundRect">
            <a:avLst>
              <a:gd name="adj" fmla="val 3216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48682" y="3502819"/>
            <a:ext cx="1882973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NFR4: Portability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48682" y="3828574"/>
            <a:ext cx="6351389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must be deployed as a single .html file, requiring no complex build process or external server dependencies. It must be 100% client-side.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72095" y="4638199"/>
            <a:ext cx="13486209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scope is intentionally constrained to a client-side application without user accounts, custom code submissions, or 3D visuals, ensuring focus on the core educational value: clear, fast, interactive 2D visualization.</a:t>
            </a:r>
            <a:endParaRPr lang="en-US" sz="11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10" y="5389126"/>
            <a:ext cx="2643545" cy="1807607"/>
          </a:xfrm>
          <a:prstGeom prst="rect">
            <a:avLst/>
          </a:prstGeom>
        </p:spPr>
      </p:pic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446" y="5389126"/>
            <a:ext cx="2643545" cy="18076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308" y="943570"/>
            <a:ext cx="12423458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Problem: Abstraction Blocks Understanding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3308" y="2046684"/>
            <a:ext cx="4231124" cy="3366968"/>
          </a:xfrm>
          <a:prstGeom prst="roundRect">
            <a:avLst>
              <a:gd name="adj" fmla="val 434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8" y="2046684"/>
            <a:ext cx="121920" cy="336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0374" y="2292310"/>
            <a:ext cx="269057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Static vs. Dynamic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90374" y="2757726"/>
            <a:ext cx="3648432" cy="241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Reading pseudocode or looking at printed diagrams fails to convey the dynamic, time-based nature of algorithmic execution. Students struggle to visualize the continuous process of comparisons and swaps.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9578" y="2046684"/>
            <a:ext cx="4231124" cy="3366968"/>
          </a:xfrm>
          <a:prstGeom prst="roundRect">
            <a:avLst>
              <a:gd name="adj" fmla="val 434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98" y="2046684"/>
            <a:ext cx="121920" cy="33669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36644" y="2292310"/>
            <a:ext cx="269057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Abstract Complexity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536644" y="2757726"/>
            <a:ext cx="3648432" cy="2065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tangible difference between time complexities like </a:t>
            </a:r>
            <a:r>
              <a:rPr lang="en-US" sz="1650" dirty="0">
                <a:solidFill>
                  <a:srgbClr val="2C2926"/>
                </a:solidFill>
                <a:highlight>
                  <a:srgbClr val="E7BF6A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O(n²)</a:t>
            </a: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650" dirty="0">
                <a:solidFill>
                  <a:srgbClr val="2C2926"/>
                </a:solidFill>
                <a:highlight>
                  <a:srgbClr val="E7BF6A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O(n log n)</a:t>
            </a: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remains an abstract, mathematical challenge that is hard to connect to real-world performance.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9645848" y="2046684"/>
            <a:ext cx="4231243" cy="3366968"/>
          </a:xfrm>
          <a:prstGeom prst="roundRect">
            <a:avLst>
              <a:gd name="adj" fmla="val 434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368" y="2046684"/>
            <a:ext cx="121920" cy="33669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2914" y="2292310"/>
            <a:ext cx="269057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Lack of Interactivity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982914" y="2757726"/>
            <a:ext cx="3648551" cy="1721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learning materials do not allow users to manipulate the input data or control the execution flow, leading to passive learning rather than active engagement.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53308" y="5736431"/>
            <a:ext cx="7777996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Solution: Interactive Visualization</a:t>
            </a:r>
            <a:endParaRPr lang="en-US" sz="3350" dirty="0"/>
          </a:p>
        </p:txBody>
      </p:sp>
      <p:sp>
        <p:nvSpPr>
          <p:cNvPr id="16" name="Text 11"/>
          <p:cNvSpPr/>
          <p:nvPr/>
        </p:nvSpPr>
        <p:spPr>
          <a:xfrm>
            <a:off x="753308" y="6597372"/>
            <a:ext cx="1312378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Algorithm Playground addresses these issues by offering a hands-on, real-time environment. Users can select algorithms, control speed, manipulate data, and watch the process unfold, directly linking theoretical complexity with observed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267" y="656511"/>
            <a:ext cx="6485096" cy="718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Core Project Objectives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804267" y="1834158"/>
            <a:ext cx="1302186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goal is to design, develop, and deploy a web-based educational tool centered around three core objectives that empower the learner.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267" y="2827972"/>
            <a:ext cx="689372" cy="6893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4267" y="3804523"/>
            <a:ext cx="3667601" cy="43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Dynamic Visualization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804267" y="4373166"/>
            <a:ext cx="414909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Visually represent the step-by-step execution of diverse algorithms (Sorting, Searching, Pathfinding, etc.) using clear, intuitive graphical elements.</a:t>
            </a: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0536" y="2827972"/>
            <a:ext cx="689372" cy="6893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40536" y="3804523"/>
            <a:ext cx="3447098" cy="43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Full User Control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5240536" y="4373166"/>
            <a:ext cx="4149209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extensive user interaction, including controls for execution speed, data generation, and scenario modification (e.g., drawing obstacles in pathfinding grids).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6924" y="2827972"/>
            <a:ext cx="689372" cy="6893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6924" y="3804523"/>
            <a:ext cx="3447098" cy="43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Theory Bridge</a:t>
            </a:r>
            <a:endParaRPr lang="en-US" sz="2700" dirty="0"/>
          </a:p>
        </p:txBody>
      </p:sp>
      <p:sp>
        <p:nvSpPr>
          <p:cNvPr id="12" name="Text 7"/>
          <p:cNvSpPr/>
          <p:nvPr/>
        </p:nvSpPr>
        <p:spPr>
          <a:xfrm>
            <a:off x="9676924" y="4373166"/>
            <a:ext cx="4149090" cy="2205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a dynamic panel that clearly explains the Time and Space Complexity for each selected algorithm, bridging the gap between practical visualization and theoretical DAA concepts.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804267" y="6837640"/>
            <a:ext cx="1302186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integrated approach ensures students not only see the algorithms work but also understand the underlying mathematical reasons for their efficiency.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112" y="599242"/>
            <a:ext cx="7613571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Target Audience and Use Cases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112" y="1634490"/>
            <a:ext cx="132161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Algorithm Playground is designed to serve a broad educational community, ensuring maximum utility across different learning needs.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7112" y="2366843"/>
            <a:ext cx="7732514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DAA Students: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primary audience. They use the tool to supplement lectures, solidify understanding of complex concepts, and prepare for exams by visualizing execution traces.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7112" y="3407212"/>
            <a:ext cx="7732514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Educators &amp; TAs: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 the platform as an invaluable visual aid during lectures, demonstrations, and tutorials to explain abstract concepts like recursion or graph traversal in a clear, compelling manner.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7112" y="4447580"/>
            <a:ext cx="7732514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Self-Learners &amp; Hobbyists: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Individuals refreshing their foundational computer science knowledge or exploring new algorithmic techniques benefit from the clear, self-paced learning environment.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10126" y="5644634"/>
            <a:ext cx="7429500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goal is to make algorithmic analysis accessible, interactive, and memorable for everyone from a beginner to an advanced student.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07112" y="5644634"/>
            <a:ext cx="22860" cy="646509"/>
          </a:xfrm>
          <a:prstGeom prst="rect">
            <a:avLst/>
          </a:prstGeom>
          <a:solidFill>
            <a:srgbClr val="E7BF6A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65" y="2412325"/>
            <a:ext cx="4990624" cy="4990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768" y="711398"/>
            <a:ext cx="8173283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User Stories: Designing for Experience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8768" y="1617583"/>
            <a:ext cx="13392864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stories guide the development process, ensuring the final product delivers specific, high-value interactive features that directly address common learning challenges.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303770" y="2382203"/>
            <a:ext cx="22860" cy="5135999"/>
          </a:xfrm>
          <a:prstGeom prst="roundRect">
            <a:avLst>
              <a:gd name="adj" fmla="val 324861"/>
            </a:avLst>
          </a:prstGeom>
          <a:solidFill>
            <a:srgbClr val="F8ECD3"/>
          </a:solidFill>
          <a:ln/>
        </p:spPr>
      </p:sp>
      <p:sp>
        <p:nvSpPr>
          <p:cNvPr id="5" name="Shape 3"/>
          <p:cNvSpPr/>
          <p:nvPr/>
        </p:nvSpPr>
        <p:spPr>
          <a:xfrm>
            <a:off x="6807637" y="3170634"/>
            <a:ext cx="530423" cy="22860"/>
          </a:xfrm>
          <a:prstGeom prst="roundRect">
            <a:avLst>
              <a:gd name="adj" fmla="val 324861"/>
            </a:avLst>
          </a:prstGeom>
          <a:solidFill>
            <a:srgbClr val="F8ECD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42" y="3115806"/>
            <a:ext cx="132517" cy="132517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18768" y="2382203"/>
            <a:ext cx="6166009" cy="1599843"/>
          </a:xfrm>
          <a:prstGeom prst="roundRect">
            <a:avLst>
              <a:gd name="adj" fmla="val 464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390192" y="2566630"/>
            <a:ext cx="221015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Visual Comparison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03196" y="2948940"/>
            <a:ext cx="5797153" cy="848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 student, I want to see a side-by-side comparison of Bubble Sort, Merge Sort, and Quick Sort so that I can visually understand why Quick Sort is faster.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292340" y="4138851"/>
            <a:ext cx="530423" cy="22860"/>
          </a:xfrm>
          <a:prstGeom prst="roundRect">
            <a:avLst>
              <a:gd name="adj" fmla="val 324861"/>
            </a:avLst>
          </a:prstGeom>
          <a:solidFill>
            <a:srgbClr val="F8ECD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42" y="4084022"/>
            <a:ext cx="132517" cy="132517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845623" y="3443049"/>
            <a:ext cx="6166009" cy="1414463"/>
          </a:xfrm>
          <a:prstGeom prst="roundRect">
            <a:avLst>
              <a:gd name="adj" fmla="val 525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030051" y="3627477"/>
            <a:ext cx="221015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Interactive Testing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8030051" y="4009787"/>
            <a:ext cx="5797153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 user, I want to generate a new random array of bars so that I can test the sorting algorithms on different datasets instantly.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6807637" y="5031462"/>
            <a:ext cx="530423" cy="22860"/>
          </a:xfrm>
          <a:prstGeom prst="roundRect">
            <a:avLst>
              <a:gd name="adj" fmla="val 324861"/>
            </a:avLst>
          </a:prstGeom>
          <a:solidFill>
            <a:srgbClr val="F8ECD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42" y="4976634"/>
            <a:ext cx="132517" cy="132517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618768" y="4335661"/>
            <a:ext cx="6166009" cy="1414463"/>
          </a:xfrm>
          <a:prstGeom prst="roundRect">
            <a:avLst>
              <a:gd name="adj" fmla="val 525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4390192" y="4520089"/>
            <a:ext cx="221015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Scenario Setup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803196" y="4902398"/>
            <a:ext cx="5797153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 student, I want to draw "walls" on a grid so that I can see how pathfinding algorithms find a path around obstacles.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7292340" y="5915501"/>
            <a:ext cx="530423" cy="22860"/>
          </a:xfrm>
          <a:prstGeom prst="roundRect">
            <a:avLst>
              <a:gd name="adj" fmla="val 324861"/>
            </a:avLst>
          </a:prstGeom>
          <a:solidFill>
            <a:srgbClr val="F8ECD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42" y="5860673"/>
            <a:ext cx="132517" cy="132517"/>
          </a:xfrm>
          <a:prstGeom prst="rect">
            <a:avLst/>
          </a:prstGeom>
        </p:spPr>
      </p:pic>
      <p:sp>
        <p:nvSpPr>
          <p:cNvPr id="22" name="Shape 16"/>
          <p:cNvSpPr/>
          <p:nvPr/>
        </p:nvSpPr>
        <p:spPr>
          <a:xfrm>
            <a:off x="7845623" y="5219700"/>
            <a:ext cx="6166009" cy="1414463"/>
          </a:xfrm>
          <a:prstGeom prst="roundRect">
            <a:avLst>
              <a:gd name="adj" fmla="val 525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8030051" y="5404128"/>
            <a:ext cx="221015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Theoretical Link</a:t>
            </a:r>
            <a:endParaRPr lang="en-US" sz="1700" dirty="0"/>
          </a:p>
        </p:txBody>
      </p:sp>
      <p:sp>
        <p:nvSpPr>
          <p:cNvPr id="24" name="Text 18"/>
          <p:cNvSpPr/>
          <p:nvPr/>
        </p:nvSpPr>
        <p:spPr>
          <a:xfrm>
            <a:off x="8030051" y="5786438"/>
            <a:ext cx="5797153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 learner, I want to click on an algorithm's name and immediately see its Best, Average, and Worst-case time complexity.</a:t>
            </a:r>
            <a:endParaRPr lang="en-US" sz="1350" dirty="0"/>
          </a:p>
        </p:txBody>
      </p:sp>
      <p:sp>
        <p:nvSpPr>
          <p:cNvPr id="25" name="Shape 19"/>
          <p:cNvSpPr/>
          <p:nvPr/>
        </p:nvSpPr>
        <p:spPr>
          <a:xfrm>
            <a:off x="6807637" y="6799540"/>
            <a:ext cx="530423" cy="22860"/>
          </a:xfrm>
          <a:prstGeom prst="roundRect">
            <a:avLst>
              <a:gd name="adj" fmla="val 324861"/>
            </a:avLst>
          </a:prstGeom>
          <a:solidFill>
            <a:srgbClr val="F8ECD3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42" y="6744712"/>
            <a:ext cx="132517" cy="132517"/>
          </a:xfrm>
          <a:prstGeom prst="rect">
            <a:avLst/>
          </a:prstGeom>
        </p:spPr>
      </p:pic>
      <p:sp>
        <p:nvSpPr>
          <p:cNvPr id="27" name="Shape 20"/>
          <p:cNvSpPr/>
          <p:nvPr/>
        </p:nvSpPr>
        <p:spPr>
          <a:xfrm>
            <a:off x="618768" y="6103739"/>
            <a:ext cx="6166009" cy="1414463"/>
          </a:xfrm>
          <a:prstGeom prst="roundRect">
            <a:avLst>
              <a:gd name="adj" fmla="val 525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28" name="Text 21"/>
          <p:cNvSpPr/>
          <p:nvPr/>
        </p:nvSpPr>
        <p:spPr>
          <a:xfrm>
            <a:off x="4390192" y="6288167"/>
            <a:ext cx="221015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Flow Control</a:t>
            </a:r>
            <a:endParaRPr lang="en-US" sz="1700" dirty="0"/>
          </a:p>
        </p:txBody>
      </p:sp>
      <p:sp>
        <p:nvSpPr>
          <p:cNvPr id="29" name="Text 22"/>
          <p:cNvSpPr/>
          <p:nvPr/>
        </p:nvSpPr>
        <p:spPr>
          <a:xfrm>
            <a:off x="803196" y="6670477"/>
            <a:ext cx="5797153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 user, I want to use a slider to control the visualization speed so that I can slow it down for fine details or speed it up for results.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374" y="1516142"/>
            <a:ext cx="9889331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Core Functional Requirements: Overview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374" y="2547461"/>
            <a:ext cx="1322165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must be structured logically, offering distinct modules for different algorithm types and featuring intuitive global controls.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4374" y="3095744"/>
            <a:ext cx="13221653" cy="3617595"/>
          </a:xfrm>
          <a:prstGeom prst="roundRect">
            <a:avLst>
              <a:gd name="adj" fmla="val 23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1994" y="3103364"/>
            <a:ext cx="13206412" cy="900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13209" y="3231713"/>
            <a:ext cx="25407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577340" y="3231713"/>
            <a:ext cx="157091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UI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3558302" y="3231713"/>
            <a:ext cx="355187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Tabbed Navigation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20226" y="3231713"/>
            <a:ext cx="619696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tabs for "Sorting," "Searching," "Pathfinding," and "Dynamic Programming."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11994" y="4003953"/>
            <a:ext cx="13206412" cy="900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13209" y="4132302"/>
            <a:ext cx="25407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FR2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577340" y="4132302"/>
            <a:ext cx="157091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3558302" y="4132302"/>
            <a:ext cx="355187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Controls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20226" y="4132302"/>
            <a:ext cx="619696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a "Start/Stop" button, "Reset," and a speed control slider.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11994" y="4904542"/>
            <a:ext cx="13206412" cy="900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13209" y="5032891"/>
            <a:ext cx="25407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FR3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577340" y="5032891"/>
            <a:ext cx="157091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Sorting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3558302" y="5032891"/>
            <a:ext cx="355187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 Selection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20226" y="5032891"/>
            <a:ext cx="619696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Selection from Bubble, Selection, Insertion, Merge, Quick, and Heap Sort.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11994" y="5805130"/>
            <a:ext cx="13206412" cy="900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13209" y="5933480"/>
            <a:ext cx="25407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FR10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577340" y="5933480"/>
            <a:ext cx="157091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3558302" y="5933480"/>
            <a:ext cx="355187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Panel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20226" y="5933480"/>
            <a:ext cx="619696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dedicated panel must show Title, Time Complexity (Best, Avg, Worst), and Space Complexity.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39447"/>
            <a:ext cx="579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Deep Dive: Sorting Algorithm Visualizer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72095" y="972026"/>
            <a:ext cx="1348620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sorting module is the centerpiece, designed to clearly differentiate the performance characteristics of various sorting methods through compelling visuals.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572095" y="1431727"/>
            <a:ext cx="2950250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Sorting Functional Requirements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572095" y="1801892"/>
            <a:ext cx="493752" cy="957977"/>
          </a:xfrm>
          <a:prstGeom prst="roundRect">
            <a:avLst>
              <a:gd name="adj" fmla="val 36001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400" y="2188250"/>
            <a:ext cx="185142" cy="18514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89196" y="1925241"/>
            <a:ext cx="1543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Selection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189196" y="2241471"/>
            <a:ext cx="459676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users to choose from 6 key sorting algorithms: Bubble, Selection, Insertion, Merge, Quick, and Heap Sort.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572095" y="2883218"/>
            <a:ext cx="493752" cy="957977"/>
          </a:xfrm>
          <a:prstGeom prst="roundRect">
            <a:avLst>
              <a:gd name="adj" fmla="val 36001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400" y="3269575"/>
            <a:ext cx="185142" cy="18514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89196" y="3006566"/>
            <a:ext cx="1543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Visualizer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189196" y="3322796"/>
            <a:ext cx="459676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array of bars must dynamically represent the data, with height correlating to value.</a:t>
            </a:r>
            <a:endParaRPr lang="en-US" sz="950" dirty="0"/>
          </a:p>
        </p:txBody>
      </p:sp>
      <p:sp>
        <p:nvSpPr>
          <p:cNvPr id="13" name="Shape 9"/>
          <p:cNvSpPr/>
          <p:nvPr/>
        </p:nvSpPr>
        <p:spPr>
          <a:xfrm>
            <a:off x="572095" y="3964543"/>
            <a:ext cx="493752" cy="957977"/>
          </a:xfrm>
          <a:prstGeom prst="roundRect">
            <a:avLst>
              <a:gd name="adj" fmla="val 36001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400" y="4350901"/>
            <a:ext cx="185142" cy="18514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89196" y="4087892"/>
            <a:ext cx="1543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Color Coding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1189196" y="4404122"/>
            <a:ext cx="459676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color changes to clearly indicate which elements are being compared, swapped, or have reached their final, sorted position.</a:t>
            </a:r>
            <a:endParaRPr lang="en-US" sz="950" dirty="0"/>
          </a:p>
        </p:txBody>
      </p:sp>
      <p:sp>
        <p:nvSpPr>
          <p:cNvPr id="17" name="Shape 12"/>
          <p:cNvSpPr/>
          <p:nvPr/>
        </p:nvSpPr>
        <p:spPr>
          <a:xfrm>
            <a:off x="572095" y="5045869"/>
            <a:ext cx="493752" cy="957977"/>
          </a:xfrm>
          <a:prstGeom prst="roundRect">
            <a:avLst>
              <a:gd name="adj" fmla="val 36001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400" y="5432227"/>
            <a:ext cx="185142" cy="18514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89196" y="5169218"/>
            <a:ext cx="1543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Control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1189196" y="5485448"/>
            <a:ext cx="4596765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"New Array" button for generating random data arrays, allowing immediate re-testing under different conditions.</a:t>
            </a:r>
            <a:endParaRPr lang="en-US" sz="9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4571" y="1447205"/>
            <a:ext cx="7900392" cy="7900392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6094571" y="9486424"/>
            <a:ext cx="7971234" cy="721995"/>
          </a:xfrm>
          <a:prstGeom prst="roundRect">
            <a:avLst>
              <a:gd name="adj" fmla="val 7181"/>
            </a:avLst>
          </a:prstGeom>
          <a:solidFill>
            <a:srgbClr val="F4E3BD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7920" y="9669780"/>
            <a:ext cx="154305" cy="123349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495574" y="9640610"/>
            <a:ext cx="744688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FR4: The visualizer must ensure bars are clearly distinguishable and movements are smooth, utilizing small asynchronous delays (NFR1).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69808"/>
            <a:ext cx="5315664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Deep Dive: Pathfinding Visualizer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72095" y="1059061"/>
            <a:ext cx="13486209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pathfinding module focuses on graph algorithms, turning abstract graph theory concepts into an interactive, spatial puzzle.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576745"/>
            <a:ext cx="7960400" cy="7960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68251" y="1559957"/>
            <a:ext cx="3624024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Pathfinding Functional Requirements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251" y="2034659"/>
            <a:ext cx="67151" cy="671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69824" y="1963222"/>
            <a:ext cx="1681162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Algorithm Set (FR6)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9069824" y="2307788"/>
            <a:ext cx="4995982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Selectable algorithms include Dijkstra's, A*, Breadth-First Search (BFS), and Depth-First Search (DFS).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251" y="3078718"/>
            <a:ext cx="67151" cy="671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069824" y="3007281"/>
            <a:ext cx="1681162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Grid Display (FR7)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9069824" y="3351848"/>
            <a:ext cx="4995982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a 2D grid where colors denote visited nodes, permanent wall obstacles, and the final shortest path found.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251" y="4122777"/>
            <a:ext cx="67151" cy="671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069824" y="4051340"/>
            <a:ext cx="1808917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Interactive Walls (FR8)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9069824" y="4395907"/>
            <a:ext cx="4995982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must be able to click-and-drag to "draw" or erase wall obstacles, customizing the search environment.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251" y="5166836"/>
            <a:ext cx="67151" cy="6715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069824" y="5095399"/>
            <a:ext cx="1849755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Draggable Nodes (FR9)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9069824" y="5439966"/>
            <a:ext cx="4995982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start and end nodes must be draggable, enabling quick re-positioning to test new scenarios without a full reset.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93859"/>
            <a:ext cx="7939564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Complexity Bridge: Theory Meets Practice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2095" y="1127998"/>
            <a:ext cx="1348620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crucial feature is the dynamic Complexity Panel (FR10/FR11), which instantly updates to provide theoretical context for the running visualization.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86884" y="1679258"/>
            <a:ext cx="269045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Dynamic Panel (FR10/FR11)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86884" y="2091095"/>
            <a:ext cx="6353651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dedicated panel must show the Title, Time Complexity (Best, Average, Worst), and Space Complexity. This panel automatically updates its content the moment a user selects a new algorithm.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572095" y="1679258"/>
            <a:ext cx="15240" cy="1099066"/>
          </a:xfrm>
          <a:prstGeom prst="rect">
            <a:avLst/>
          </a:prstGeom>
          <a:solidFill>
            <a:srgbClr val="E7BF6A"/>
          </a:solidFill>
          <a:ln/>
        </p:spPr>
      </p:sp>
      <p:sp>
        <p:nvSpPr>
          <p:cNvPr id="7" name="Shape 5"/>
          <p:cNvSpPr/>
          <p:nvPr/>
        </p:nvSpPr>
        <p:spPr>
          <a:xfrm>
            <a:off x="572095" y="3154204"/>
            <a:ext cx="6568440" cy="1341715"/>
          </a:xfrm>
          <a:prstGeom prst="roundRect">
            <a:avLst>
              <a:gd name="adj" fmla="val 5452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3138964"/>
            <a:ext cx="6568440" cy="60960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467" y="2939415"/>
            <a:ext cx="429697" cy="429697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0412" y="3068241"/>
            <a:ext cx="171807" cy="171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0568" y="3512225"/>
            <a:ext cx="1790581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Time Complexity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30568" y="3879294"/>
            <a:ext cx="625149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notation for Best-case, Average-case, and Worst-case scenarios (e.g., O(1), O(log n), O(n²)).</a:t>
            </a:r>
            <a:endParaRPr lang="en-US" sz="1100" dirty="0"/>
          </a:p>
        </p:txBody>
      </p:sp>
      <p:sp>
        <p:nvSpPr>
          <p:cNvPr id="13" name="Shape 8"/>
          <p:cNvSpPr/>
          <p:nvPr/>
        </p:nvSpPr>
        <p:spPr>
          <a:xfrm>
            <a:off x="572095" y="4853940"/>
            <a:ext cx="6568440" cy="1112639"/>
          </a:xfrm>
          <a:prstGeom prst="roundRect">
            <a:avLst>
              <a:gd name="adj" fmla="val 6575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4838700"/>
            <a:ext cx="6568440" cy="60960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467" y="4639151"/>
            <a:ext cx="429697" cy="429697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70412" y="4767977"/>
            <a:ext cx="171807" cy="17180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30568" y="5211961"/>
            <a:ext cx="1790581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Space Complexity</a:t>
            </a:r>
            <a:endParaRPr lang="en-US" sz="1400" dirty="0"/>
          </a:p>
        </p:txBody>
      </p:sp>
      <p:sp>
        <p:nvSpPr>
          <p:cNvPr id="18" name="Text 10"/>
          <p:cNvSpPr/>
          <p:nvPr/>
        </p:nvSpPr>
        <p:spPr>
          <a:xfrm>
            <a:off x="730568" y="5579031"/>
            <a:ext cx="625149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Outlines the auxiliary space required by the algorithm, explaining the memory trade-offs.</a:t>
            </a:r>
            <a:endParaRPr lang="en-US" sz="11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485" y="1679258"/>
            <a:ext cx="6568440" cy="656844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497485" y="8408789"/>
            <a:ext cx="6568440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feature reinforces the connection between the visible performance differences (e.g., Quick Sort finishing much faster than Bubble Sort) and the formal mathematical analysis provided by Big O notation.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1409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Inter</vt:lpstr>
      <vt:lpstr>Bricolage Grotesque Semi Bold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Samjith Raj</dc:creator>
  <cp:lastModifiedBy>Samjith Raj</cp:lastModifiedBy>
  <cp:revision>2</cp:revision>
  <dcterms:created xsi:type="dcterms:W3CDTF">2025-10-22T19:24:45Z</dcterms:created>
  <dcterms:modified xsi:type="dcterms:W3CDTF">2025-10-22T19:27:12Z</dcterms:modified>
</cp:coreProperties>
</file>